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9" r:id="rId2"/>
    <p:sldId id="261" r:id="rId3"/>
    <p:sldId id="271" r:id="rId4"/>
    <p:sldId id="273" r:id="rId5"/>
    <p:sldId id="275" r:id="rId6"/>
    <p:sldId id="27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732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2" autoAdjust="0"/>
    <p:restoredTop sz="91348" autoAdjust="0"/>
  </p:normalViewPr>
  <p:slideViewPr>
    <p:cSldViewPr>
      <p:cViewPr>
        <p:scale>
          <a:sx n="99" d="100"/>
          <a:sy n="99" d="100"/>
        </p:scale>
        <p:origin x="144" y="-1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0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ng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-50" normalizeH="0">
          <a:solidFill>
            <a:srgbClr val="1B732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jp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JP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afl9pVBhI" TargetMode="External"/><Relationship Id="rId4" Type="http://schemas.openxmlformats.org/officeDocument/2006/relationships/hyperlink" Target="https://www.youtube.com/watch?v=Eg6VUYhTkb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tbkTi3zNN9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3962400" y="533400"/>
            <a:ext cx="4572000" cy="32766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normalizeH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cap="none" spc="-100" dirty="0" smtClean="0">
                <a:latin typeface="Arial"/>
                <a:cs typeface="Arial"/>
              </a:rPr>
              <a:t>Precision Agriculture</a:t>
            </a:r>
            <a:endParaRPr lang="en-US" sz="4200" b="1" cap="none" spc="-100" dirty="0">
              <a:latin typeface="Arial"/>
              <a:cs typeface="Arial"/>
            </a:endParaRPr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62400" y="4114800"/>
            <a:ext cx="449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5206"/>
            <a:ext cx="2743200" cy="6914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1"/>
            <a:ext cx="4648200" cy="914400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7772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“…a </a:t>
            </a:r>
            <a:r>
              <a:rPr lang="en-US" dirty="0"/>
              <a:t>management system that is information and technology based, is site specific and uses one or more of the following sources of data: soils, crops, nutrients, pests, moisture, or yield, for optimum profitability, sustainability, and protection of the </a:t>
            </a:r>
            <a:r>
              <a:rPr lang="en-US" dirty="0" smtClean="0"/>
              <a:t>environment.” </a:t>
            </a:r>
            <a:r>
              <a:rPr lang="en-US" dirty="0"/>
              <a:t>(USDA, Agronomy Technical Note No.1, June 2007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3810000" cy="3048000"/>
          </a:xfrm>
        </p:spPr>
        <p:txBody>
          <a:bodyPr>
            <a:normAutofit/>
          </a:bodyPr>
          <a:lstStyle/>
          <a:p>
            <a:pPr marL="457144"/>
            <a:r>
              <a:rPr lang="en-US" dirty="0" smtClean="0"/>
              <a:t>maintain </a:t>
            </a:r>
            <a:r>
              <a:rPr lang="en-US" dirty="0"/>
              <a:t>productivity and profitability of the agriculture system while attempting to maximize yield. </a:t>
            </a:r>
            <a:endParaRPr lang="en-US" dirty="0" smtClean="0"/>
          </a:p>
          <a:p>
            <a:pPr marL="114244" indent="0">
              <a:buNone/>
            </a:pPr>
            <a:endParaRPr lang="en-US" dirty="0"/>
          </a:p>
        </p:txBody>
      </p:sp>
      <p:pic>
        <p:nvPicPr>
          <p:cNvPr id="3" name="Picture 2" descr="farmla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43000"/>
            <a:ext cx="4727863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4038600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Mike </a:t>
            </a:r>
            <a:r>
              <a:rPr lang="en-US" sz="1400" dirty="0" err="1" smtClean="0"/>
              <a:t>Krivit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377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7467600" cy="3048000"/>
          </a:xfrm>
        </p:spPr>
        <p:txBody>
          <a:bodyPr>
            <a:normAutofit fontScale="92500" lnSpcReduction="10000"/>
          </a:bodyPr>
          <a:lstStyle/>
          <a:p>
            <a:pPr marL="457144"/>
            <a:r>
              <a:rPr lang="en-US" dirty="0" smtClean="0"/>
              <a:t>soil </a:t>
            </a:r>
            <a:r>
              <a:rPr lang="en-US" dirty="0"/>
              <a:t>testing to determine the amount of nutrients available and the amount needed to grow a specific crop; </a:t>
            </a:r>
            <a:endParaRPr lang="en-US" dirty="0" smtClean="0"/>
          </a:p>
          <a:p>
            <a:pPr marL="457144"/>
            <a:r>
              <a:rPr lang="en-US" dirty="0" smtClean="0"/>
              <a:t>hybrid </a:t>
            </a:r>
            <a:r>
              <a:rPr lang="en-US" dirty="0"/>
              <a:t>or variety selection specific to the conditions under which it will be grown (climate, soil type, </a:t>
            </a:r>
            <a:r>
              <a:rPr lang="en-US" dirty="0" err="1"/>
              <a:t>etc</a:t>
            </a:r>
            <a:r>
              <a:rPr lang="en-US" dirty="0"/>
              <a:t>); </a:t>
            </a:r>
            <a:endParaRPr lang="en-US" dirty="0" smtClean="0"/>
          </a:p>
          <a:p>
            <a:pPr marL="457144"/>
            <a:r>
              <a:rPr lang="en-US" dirty="0" smtClean="0"/>
              <a:t>pesticide </a:t>
            </a:r>
            <a:r>
              <a:rPr lang="en-US" dirty="0"/>
              <a:t>choices to address specific pests within a field; </a:t>
            </a:r>
            <a:endParaRPr lang="en-US" dirty="0" smtClean="0"/>
          </a:p>
          <a:p>
            <a:pPr marL="457144"/>
            <a:r>
              <a:rPr lang="en-US" dirty="0" smtClean="0"/>
              <a:t>using </a:t>
            </a:r>
            <a:r>
              <a:rPr lang="en-US" dirty="0"/>
              <a:t>data from all of these techniques to make future decisions.</a:t>
            </a:r>
          </a:p>
          <a:p>
            <a:pPr marL="114244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845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76200"/>
            <a:ext cx="80445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828800"/>
            <a:ext cx="7467600" cy="3429000"/>
          </a:xfrm>
        </p:spPr>
        <p:txBody>
          <a:bodyPr>
            <a:normAutofit fontScale="92500" lnSpcReduction="20000"/>
          </a:bodyPr>
          <a:lstStyle/>
          <a:p>
            <a:pPr marL="457144"/>
            <a:r>
              <a:rPr lang="en-US" dirty="0"/>
              <a:t>A</a:t>
            </a:r>
            <a:r>
              <a:rPr lang="en-US" dirty="0" smtClean="0"/>
              <a:t>uto-steering </a:t>
            </a:r>
            <a:r>
              <a:rPr lang="en-US" dirty="0"/>
              <a:t>of equipment </a:t>
            </a:r>
            <a:endParaRPr lang="en-US" dirty="0" smtClean="0"/>
          </a:p>
          <a:p>
            <a:pPr marL="685744" lvl="1"/>
            <a:r>
              <a:rPr lang="en-US" dirty="0" smtClean="0"/>
              <a:t>maximize </a:t>
            </a:r>
            <a:r>
              <a:rPr lang="en-US" dirty="0"/>
              <a:t>field use and decrease overlap of crop planting and fertilizer and pesticide </a:t>
            </a:r>
            <a:r>
              <a:rPr lang="en-US" dirty="0" smtClean="0"/>
              <a:t>application</a:t>
            </a:r>
          </a:p>
          <a:p>
            <a:pPr marL="457144"/>
            <a:r>
              <a:rPr lang="en-US" dirty="0" smtClean="0"/>
              <a:t>GPS </a:t>
            </a:r>
            <a:r>
              <a:rPr lang="en-US" dirty="0"/>
              <a:t>systems of various types </a:t>
            </a:r>
            <a:endParaRPr lang="en-US" dirty="0" smtClean="0"/>
          </a:p>
          <a:p>
            <a:pPr marL="685744" lvl="1"/>
            <a:r>
              <a:rPr lang="en-US" dirty="0" smtClean="0"/>
              <a:t>enable </a:t>
            </a:r>
            <a:r>
              <a:rPr lang="en-US" dirty="0"/>
              <a:t>auto-steering and other </a:t>
            </a:r>
            <a:r>
              <a:rPr lang="en-US" dirty="0" smtClean="0"/>
              <a:t>technologies </a:t>
            </a:r>
          </a:p>
          <a:p>
            <a:pPr marL="457144"/>
            <a:r>
              <a:rPr lang="en-US" dirty="0"/>
              <a:t>V</a:t>
            </a:r>
            <a:r>
              <a:rPr lang="en-US" dirty="0" smtClean="0"/>
              <a:t>ariable </a:t>
            </a:r>
            <a:r>
              <a:rPr lang="en-US" dirty="0"/>
              <a:t>rate seeding, fertilizer and pesticide </a:t>
            </a:r>
            <a:r>
              <a:rPr lang="en-US" dirty="0" smtClean="0"/>
              <a:t>application </a:t>
            </a:r>
          </a:p>
          <a:p>
            <a:pPr marL="457144"/>
            <a:r>
              <a:rPr lang="en-US" dirty="0"/>
              <a:t>Y</a:t>
            </a:r>
            <a:r>
              <a:rPr lang="en-US" dirty="0" smtClean="0"/>
              <a:t>ield </a:t>
            </a:r>
            <a:r>
              <a:rPr lang="en-US" dirty="0"/>
              <a:t>monitoring systems mounted to </a:t>
            </a:r>
            <a:r>
              <a:rPr lang="en-US" dirty="0" smtClean="0"/>
              <a:t>harvesters </a:t>
            </a:r>
          </a:p>
          <a:p>
            <a:pPr marL="457144"/>
            <a:r>
              <a:rPr lang="en-US" dirty="0"/>
              <a:t>R</a:t>
            </a:r>
            <a:r>
              <a:rPr lang="en-US" dirty="0" smtClean="0"/>
              <a:t>emote </a:t>
            </a:r>
            <a:r>
              <a:rPr lang="en-US" dirty="0"/>
              <a:t>sensing to collect data about field health and responses to management </a:t>
            </a:r>
            <a:r>
              <a:rPr lang="en-US" dirty="0" smtClean="0"/>
              <a:t>strategies</a:t>
            </a:r>
            <a:endParaRPr lang="en-US" dirty="0"/>
          </a:p>
          <a:p>
            <a:pPr marL="114244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2811" y="5925979"/>
            <a:ext cx="6264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by Solitude </a:t>
            </a:r>
            <a:r>
              <a:rPr lang="en-US" sz="1000" dirty="0"/>
              <a:t>[CC BY-SA 2.0 (http://</a:t>
            </a:r>
            <a:r>
              <a:rPr lang="en-US" sz="1000" dirty="0" err="1"/>
              <a:t>creativecommons.org</a:t>
            </a:r>
            <a:r>
              <a:rPr lang="en-US" sz="1000" dirty="0"/>
              <a:t>/licenses/by-</a:t>
            </a:r>
            <a:r>
              <a:rPr lang="en-US" sz="1000" dirty="0" err="1"/>
              <a:t>sa</a:t>
            </a:r>
            <a:r>
              <a:rPr lang="en-US" sz="1000" dirty="0"/>
              <a:t>/2.0)], via Wikimedia Commons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807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887" y="762000"/>
            <a:ext cx="4648200" cy="914400"/>
          </a:xfrm>
        </p:spPr>
        <p:txBody>
          <a:bodyPr/>
          <a:lstStyle/>
          <a:p>
            <a:pPr algn="ctr"/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73928" y="1676400"/>
            <a:ext cx="3856149" cy="3581399"/>
          </a:xfrm>
        </p:spPr>
        <p:txBody>
          <a:bodyPr>
            <a:normAutofit fontScale="92500"/>
          </a:bodyPr>
          <a:lstStyle/>
          <a:p>
            <a:pPr marL="457144"/>
            <a:r>
              <a:rPr lang="en-US" dirty="0" smtClean="0"/>
              <a:t>Precise nutrient applications</a:t>
            </a:r>
            <a:endParaRPr lang="en-US" dirty="0"/>
          </a:p>
          <a:p>
            <a:pPr marL="457144"/>
            <a:r>
              <a:rPr lang="en-US" dirty="0" smtClean="0"/>
              <a:t>Precise pesticide application</a:t>
            </a:r>
          </a:p>
          <a:p>
            <a:pPr marL="457144"/>
            <a:r>
              <a:rPr lang="en-US" dirty="0" smtClean="0"/>
              <a:t>Variable rate irrigation</a:t>
            </a:r>
          </a:p>
          <a:p>
            <a:pPr marL="457144"/>
            <a:r>
              <a:rPr lang="en-US" dirty="0" smtClean="0"/>
              <a:t>Ability to see what is happening in the field</a:t>
            </a:r>
          </a:p>
          <a:p>
            <a:pPr marL="457144"/>
            <a:r>
              <a:rPr lang="en-US" dirty="0" smtClean="0"/>
              <a:t>Limiting trips over the field</a:t>
            </a:r>
          </a:p>
          <a:p>
            <a:pPr marL="685744" lvl="1"/>
            <a:r>
              <a:rPr lang="en-US" dirty="0" smtClean="0"/>
              <a:t>Lowers compaction </a:t>
            </a:r>
          </a:p>
          <a:p>
            <a:pPr marL="685744" lvl="1"/>
            <a:r>
              <a:rPr lang="en-US" dirty="0" smtClean="0"/>
              <a:t>Reduces fuel consumption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" y="71907"/>
            <a:ext cx="4804893" cy="48048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875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Farming Goes High-Tech? | National </a:t>
            </a:r>
            <a:r>
              <a:rPr lang="en-US" dirty="0"/>
              <a:t>Geographic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=tbkTi3zNN9s</a:t>
            </a:r>
            <a:endParaRPr lang="en-US" dirty="0" smtClean="0"/>
          </a:p>
          <a:p>
            <a:pPr fontAlgn="t"/>
            <a:r>
              <a:rPr lang="en-US" dirty="0"/>
              <a:t>Precision Farming and the Role of Big Data</a:t>
            </a:r>
          </a:p>
          <a:p>
            <a:pPr marL="800100" lvl="2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=amafl9pVBhI</a:t>
            </a:r>
            <a:endParaRPr lang="en-US" dirty="0"/>
          </a:p>
          <a:p>
            <a:r>
              <a:rPr lang="en-US" dirty="0" smtClean="0"/>
              <a:t>Precision </a:t>
            </a:r>
            <a:r>
              <a:rPr lang="en-US" dirty="0"/>
              <a:t>Farming “Digital </a:t>
            </a:r>
            <a:r>
              <a:rPr lang="en-US" dirty="0" smtClean="0"/>
              <a:t>Experience”</a:t>
            </a:r>
          </a:p>
          <a:p>
            <a:pPr marL="800100" lvl="2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err="1">
                <a:hlinkClick r:id="rId4"/>
              </a:rPr>
              <a:t>www.youtube.com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watch?v</a:t>
            </a:r>
            <a:r>
              <a:rPr lang="en-US" dirty="0">
                <a:hlinkClick r:id="rId4"/>
              </a:rPr>
              <a:t>=Eg6VUYhTkbc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Watch these videos to get further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7257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Project Status Report_v2_optimized">
  <a:themeElements>
    <a:clrScheme name="Custom 1">
      <a:dk1>
        <a:sysClr val="windowText" lastClr="000000"/>
      </a:dk1>
      <a:lt1>
        <a:srgbClr val="FFFFFF"/>
      </a:lt1>
      <a:dk2>
        <a:srgbClr val="DADADA"/>
      </a:dk2>
      <a:lt2>
        <a:srgbClr val="FFFFFF"/>
      </a:lt2>
      <a:accent1>
        <a:srgbClr val="196322"/>
      </a:accent1>
      <a:accent2>
        <a:srgbClr val="196322"/>
      </a:accent2>
      <a:accent3>
        <a:srgbClr val="196322"/>
      </a:accent3>
      <a:accent4>
        <a:srgbClr val="196322"/>
      </a:accent4>
      <a:accent5>
        <a:srgbClr val="196322"/>
      </a:accent5>
      <a:accent6>
        <a:srgbClr val="196322"/>
      </a:accent6>
      <a:hlink>
        <a:srgbClr val="196322"/>
      </a:hlink>
      <a:folHlink>
        <a:srgbClr val="19632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Bridging the Gap</Template>
  <TotalTime>0</TotalTime>
  <Words>293</Words>
  <Application>Microsoft Macintosh PowerPoint</Application>
  <PresentationFormat>On-screen Show (4:3)</PresentationFormat>
  <Paragraphs>41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Georgia</vt:lpstr>
      <vt:lpstr>Project Status Report_v2_optimized</vt:lpstr>
      <vt:lpstr>PowerPoint Presentation</vt:lpstr>
      <vt:lpstr>Definition</vt:lpstr>
      <vt:lpstr>Purpose</vt:lpstr>
      <vt:lpstr>Techniques</vt:lpstr>
      <vt:lpstr>Technologies</vt:lpstr>
      <vt:lpstr>Benefits</vt:lpstr>
      <vt:lpstr>Watch these videos to get further information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Hunt</dc:creator>
  <cp:lastModifiedBy/>
  <cp:revision>1</cp:revision>
  <dcterms:created xsi:type="dcterms:W3CDTF">2016-10-12T14:22:33Z</dcterms:created>
  <dcterms:modified xsi:type="dcterms:W3CDTF">2016-12-07T17:35:34Z</dcterms:modified>
</cp:coreProperties>
</file>